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6.xml" ContentType="application/vnd.openxmlformats-officedocument.presentationml.slide+xml"/>
  <Override PartName="/ppt/notesSlides/notesSlide40.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slideMasters/slideMaster1.xml" ContentType="application/vnd.openxmlformats-officedocument.presentationml.slideMaster+xml"/>
  <Override PartName="/ppt/notesSlides/notesSlide36.xml" ContentType="application/vnd.openxmlformats-officedocument.presentationml.notesSlide+xml"/>
  <Override PartName="/ppt/notesSlides/notesSlide27.xml" ContentType="application/vnd.openxmlformats-officedocument.presentationml.notesSlide+xml"/>
  <Override PartName="/ppt/notesSlides/notesSlide37.xml" ContentType="application/vnd.openxmlformats-officedocument.presentationml.notesSlide+xml"/>
  <Override PartName="/ppt/notesSlides/notesSlide26.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21.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2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8.xml" ContentType="application/vnd.openxmlformats-officedocument.presentationml.slideLayout+xml"/>
  <Override PartName="/ppt/notesSlides/notesSlide23.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notesSlides/notesSlide2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2"/>
  </p:notesMasterIdLst>
  <p:handoutMasterIdLst>
    <p:handoutMasterId r:id="rId43"/>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436" r:id="rId21"/>
    <p:sldId id="399" r:id="rId22"/>
    <p:sldId id="423" r:id="rId23"/>
    <p:sldId id="393" r:id="rId24"/>
    <p:sldId id="366" r:id="rId25"/>
    <p:sldId id="429" r:id="rId26"/>
    <p:sldId id="432" r:id="rId27"/>
    <p:sldId id="394" r:id="rId28"/>
    <p:sldId id="419" r:id="rId29"/>
    <p:sldId id="420" r:id="rId30"/>
    <p:sldId id="266" r:id="rId31"/>
    <p:sldId id="395" r:id="rId32"/>
    <p:sldId id="315" r:id="rId33"/>
    <p:sldId id="370" r:id="rId34"/>
    <p:sldId id="267" r:id="rId35"/>
    <p:sldId id="346" r:id="rId36"/>
    <p:sldId id="397" r:id="rId37"/>
    <p:sldId id="373" r:id="rId38"/>
    <p:sldId id="371" r:id="rId39"/>
    <p:sldId id="398" r:id="rId40"/>
    <p:sldId id="317" r:id="rId4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89" d="100"/>
          <a:sy n="89" d="100"/>
        </p:scale>
        <p:origin x="768" y="90"/>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2/25/2020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2/25/2020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r>
              <a:rPr lang="en-US" baseline="0" dirty="0" smtClean="0"/>
              <a:t>.</a:t>
            </a:r>
          </a:p>
          <a:p>
            <a:r>
              <a:rPr lang="en-US" baseline="0" dirty="0" smtClean="0"/>
              <a:t>Endemic to southern California Current (mainly California) region.</a:t>
            </a:r>
          </a:p>
          <a:p>
            <a:r>
              <a:rPr lang="en-US" baseline="0" dirty="0" smtClean="0"/>
              <a:t>Breeds on just a few islands and rocks.  </a:t>
            </a:r>
            <a:r>
              <a:rPr lang="en-US" baseline="0" dirty="0" err="1" smtClean="0"/>
              <a:t>Farallon</a:t>
            </a:r>
            <a:r>
              <a:rPr lang="en-US" baseline="0" dirty="0" smtClean="0"/>
              <a:t> Islands is most important colony, with nearly 50% of the world breeding population.</a:t>
            </a:r>
          </a:p>
          <a:p>
            <a:r>
              <a:rPr lang="en-US" baseline="0" dirty="0" smtClean="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Mouse population in cyclic.  Start increasing in summer, then peak in the</a:t>
            </a:r>
            <a:r>
              <a:rPr lang="en-US" baseline="0" dirty="0" smtClean="0"/>
              <a:t> fall when they hit massive abundance.  Then crash in winter, with few present in spring.</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Burrowing Owls</a:t>
            </a:r>
            <a:r>
              <a:rPr lang="en-US" baseline="0" dirty="0" smtClean="0"/>
              <a:t> do not breed on the islands but arrive as migrants in the fall when the mouse population is at peak numbers. Finding abundant food, many owls settle in for the winter.  When the mouse population crashes, mouse food source is largely dissipated.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r>
              <a:rPr lang="en-US" baseline="0" dirty="0" smtClean="0"/>
              <a:t>.</a:t>
            </a:r>
          </a:p>
          <a:p>
            <a:pPr eaLnBrk="1" hangingPunct="1"/>
            <a:r>
              <a:rPr lang="en-US" baseline="0" dirty="0" smtClean="0"/>
              <a:t>Storm-petrels begin returning to the islands in February for pre-breeding courtship activities. With small size and nocturnal behavior, they make for adequate burrowing owl prey.  Studies of owl predation and owl diet clearly showed that owls switch to feed mainly on storm-petrels in late winter and spring, after mouse population crashed. This is what sustains most owls until spring migration hormones kick in and they depart the islands for their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Researchers used Point Blue’s long-term data on the </a:t>
            </a:r>
            <a:r>
              <a:rPr lang="en-US" sz="1200" b="0" i="0" kern="1200" dirty="0" err="1" smtClean="0">
                <a:solidFill>
                  <a:schemeClr val="tx1"/>
                </a:solidFill>
                <a:effectLst/>
                <a:latin typeface="+mn-lt"/>
                <a:ea typeface="+mn-ea"/>
                <a:cs typeface="+mn-cs"/>
              </a:rPr>
              <a:t>Farallon</a:t>
            </a:r>
            <a:r>
              <a:rPr lang="en-US" sz="1200" b="0" i="0" kern="1200" dirty="0" smtClean="0">
                <a:solidFill>
                  <a:schemeClr val="tx1"/>
                </a:solidFill>
                <a:effectLst/>
                <a:latin typeface="+mn-lt"/>
                <a:ea typeface="+mn-ea"/>
                <a:cs typeface="+mn-cs"/>
              </a:rPr>
              <a:t> Islands National Wildlife Refuge to provide a quantitative estimate of both the</a:t>
            </a:r>
            <a:r>
              <a:rPr lang="en-US" sz="1200" b="0" i="0" kern="1200" baseline="0" dirty="0" smtClean="0">
                <a:solidFill>
                  <a:schemeClr val="tx1"/>
                </a:solidFill>
                <a:effectLst/>
                <a:latin typeface="+mn-lt"/>
                <a:ea typeface="+mn-ea"/>
                <a:cs typeface="+mn-cs"/>
              </a:rPr>
              <a:t> impacts of owl predation and </a:t>
            </a:r>
            <a:r>
              <a:rPr lang="en-US" sz="1200" b="0" i="0" kern="1200" dirty="0" smtClean="0">
                <a:solidFill>
                  <a:schemeClr val="tx1"/>
                </a:solidFill>
                <a:effectLst/>
                <a:latin typeface="+mn-lt"/>
                <a:ea typeface="+mn-ea"/>
                <a:cs typeface="+mn-cs"/>
              </a:rPr>
              <a:t>the long-term anticipated benefit to ashy storm-petrels from removing</a:t>
            </a:r>
            <a:r>
              <a:rPr lang="en-US" sz="1200" b="0" i="0" kern="1200" baseline="0" dirty="0" smtClean="0">
                <a:solidFill>
                  <a:schemeClr val="tx1"/>
                </a:solidFill>
                <a:effectLst/>
                <a:latin typeface="+mn-lt"/>
                <a:ea typeface="+mn-ea"/>
                <a:cs typeface="+mn-cs"/>
              </a:rPr>
              <a:t> mice and the associated predation pressure</a:t>
            </a:r>
            <a:r>
              <a:rPr lang="en-US" sz="1200" b="0" i="0" kern="1200" baseline="0" dirty="0" smtClean="0">
                <a:solidFill>
                  <a:schemeClr val="tx1"/>
                </a:solidFill>
                <a:effectLst/>
                <a:latin typeface="+mn-lt"/>
                <a:ea typeface="+mn-ea"/>
                <a:cs typeface="+mn-cs"/>
              </a:rPr>
              <a:t>.</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Data have shown declines in storm-petrel survivorship and population in association with an increase in burrowing owl predation.</a:t>
            </a:r>
            <a:endParaRPr lang="en-US" sz="1200" b="0" i="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If recently observed conditions continue, the </a:t>
            </a:r>
            <a:r>
              <a:rPr lang="en-US" sz="1200" b="0" i="0" kern="1200" dirty="0" smtClean="0">
                <a:solidFill>
                  <a:schemeClr val="tx1"/>
                </a:solidFill>
                <a:effectLst/>
                <a:latin typeface="+mn-lt"/>
                <a:ea typeface="+mn-ea"/>
                <a:cs typeface="+mn-cs"/>
              </a:rPr>
              <a:t>already-rare ashy storm-petrel </a:t>
            </a:r>
            <a:r>
              <a:rPr lang="en-US" sz="1200" b="0" i="0" kern="1200" dirty="0" smtClean="0">
                <a:solidFill>
                  <a:schemeClr val="tx1"/>
                </a:solidFill>
                <a:effectLst/>
                <a:latin typeface="+mn-lt"/>
                <a:ea typeface="+mn-ea"/>
                <a:cs typeface="+mn-cs"/>
              </a:rPr>
              <a:t>population is expected to decline by 63% over the next 20 years.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However,</a:t>
            </a:r>
            <a:r>
              <a:rPr lang="en-US" sz="1200" b="0" i="0" kern="1200" baseline="0" dirty="0" smtClean="0">
                <a:solidFill>
                  <a:schemeClr val="tx1"/>
                </a:solidFill>
                <a:effectLst/>
                <a:latin typeface="+mn-lt"/>
                <a:ea typeface="+mn-ea"/>
                <a:cs typeface="+mn-cs"/>
              </a:rPr>
              <a:t> if owl predation is reduced by even </a:t>
            </a:r>
            <a:r>
              <a:rPr lang="en-US" sz="1200" b="0" i="0" kern="1200" dirty="0" smtClean="0">
                <a:solidFill>
                  <a:schemeClr val="tx1"/>
                </a:solidFill>
                <a:effectLst/>
                <a:latin typeface="+mn-lt"/>
                <a:ea typeface="+mn-ea"/>
                <a:cs typeface="+mn-cs"/>
              </a:rPr>
              <a:t>80% (a reduction likely to occur if the mice are removed), this will lead to </a:t>
            </a:r>
            <a:r>
              <a:rPr lang="en-US" sz="1200" b="0" i="0" u="none" kern="1200" dirty="0" smtClean="0">
                <a:solidFill>
                  <a:schemeClr val="tx1"/>
                </a:solidFill>
                <a:effectLst/>
                <a:latin typeface="+mn-lt"/>
                <a:ea typeface="+mn-ea"/>
                <a:cs typeface="+mn-cs"/>
              </a:rPr>
              <a:t>a stable or increasing petrel population</a:t>
            </a:r>
            <a:r>
              <a:rPr lang="en-US" sz="1200" b="0" i="0" kern="1200" dirty="0" smtClean="0">
                <a:solidFill>
                  <a:schemeClr val="tx1"/>
                </a:solidFill>
                <a:effectLst/>
                <a:latin typeface="+mn-lt"/>
                <a:ea typeface="+mn-ea"/>
                <a:cs typeface="+mn-cs"/>
              </a:rPr>
              <a:t>. A greater reduction in owl </a:t>
            </a:r>
            <a:r>
              <a:rPr lang="en-US" sz="1200" b="0" i="0" kern="1200" dirty="0" err="1" smtClean="0">
                <a:solidFill>
                  <a:schemeClr val="tx1"/>
                </a:solidFill>
                <a:effectLst/>
                <a:latin typeface="+mn-lt"/>
                <a:ea typeface="+mn-ea"/>
                <a:cs typeface="+mn-cs"/>
              </a:rPr>
              <a:t>presdation</a:t>
            </a:r>
            <a:r>
              <a:rPr lang="en-US" sz="1200" b="0" i="0" kern="1200" dirty="0" smtClean="0">
                <a:solidFill>
                  <a:schemeClr val="tx1"/>
                </a:solidFill>
                <a:effectLst/>
                <a:latin typeface="+mn-lt"/>
                <a:ea typeface="+mn-ea"/>
                <a:cs typeface="+mn-cs"/>
              </a:rPr>
              <a:t> would have even greater benefits for storm-petrels.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a:t>
            </a:r>
            <a:r>
              <a:rPr lang="en-US" b="1" dirty="0" smtClean="0"/>
              <a:t>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Operation is over a short period of time, about 5 weeks.  This is not a long-term project requiring months or years of efforts.  </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a:t>
            </a:r>
            <a:r>
              <a:rPr lang="en-US" baseline="0" dirty="0" smtClean="0"/>
              <a:t>.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p>
          <a:p>
            <a:r>
              <a:rPr lang="en-US" dirty="0" smtClean="0"/>
              <a:t>In fall, gull numbers are relatively low and most visit island for night-time </a:t>
            </a:r>
            <a:r>
              <a:rPr lang="en-US" dirty="0" smtClean="0"/>
              <a:t>roosting;</a:t>
            </a:r>
            <a:r>
              <a:rPr lang="en-US" baseline="0" dirty="0" smtClean="0"/>
              <a:t> they are not here for nesting or feeding.</a:t>
            </a:r>
            <a:endParaRPr lang="en-US" dirty="0" smtClean="0"/>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a:t>
            </a:r>
            <a:r>
              <a:rPr lang="en-US" baseline="0" dirty="0" smtClean="0"/>
              <a:t>drops to make sure gulls are mostly dispersed from islands already.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Nearly </a:t>
            </a:r>
            <a:r>
              <a:rPr lang="en-US" dirty="0" smtClean="0"/>
              <a:t>every successful eradication project </a:t>
            </a:r>
            <a:r>
              <a:rPr lang="en-US" dirty="0" smtClean="0"/>
              <a:t>has utilized a rodenticide, and most of those used the </a:t>
            </a:r>
            <a:r>
              <a:rPr lang="en-US" dirty="0" smtClean="0"/>
              <a:t>rodenticide </a:t>
            </a:r>
            <a:r>
              <a:rPr lang="en-US" dirty="0" err="1" smtClean="0"/>
              <a:t>brodifacoum</a:t>
            </a:r>
            <a:r>
              <a:rPr lang="en-US" dirty="0" smtClean="0"/>
              <a:t> because</a:t>
            </a:r>
            <a:r>
              <a:rPr lang="en-US" baseline="0" dirty="0" smtClean="0"/>
              <a:t> it is the proven method</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1" dirty="0" smtClean="0"/>
              <a:t>Research and monitoring on this</a:t>
            </a:r>
            <a:r>
              <a:rPr lang="en-US" b="1" baseline="0" dirty="0" smtClean="0"/>
              <a:t> island led to our understanding of climate change, environmental health of both islands and marine sanctuary, how the Refuge and Sanctuary </a:t>
            </a:r>
            <a:r>
              <a:rPr lang="en-US" b="1" baseline="0" dirty="0" smtClean="0"/>
              <a:t>are </a:t>
            </a:r>
            <a:r>
              <a:rPr lang="en-US" b="1" baseline="0" dirty="0" smtClean="0"/>
              <a:t>interconnected, and helped identify the need for and success of restoration efforts. </a:t>
            </a:r>
            <a:endParaRPr lang="en-US" baseline="0"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2/25/2020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2/25/2020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2/25/2020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2/25/2020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2/25/2020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2/25/2020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2/25/2020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2/25/2020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2/25/2020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2/25/2020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2/25/2020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54.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12"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34.emf"/><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67.emf"/><Relationship Id="rId5" Type="http://schemas.openxmlformats.org/officeDocument/2006/relationships/image" Target="../media/image66.jpg"/><Relationship Id="rId4" Type="http://schemas.openxmlformats.org/officeDocument/2006/relationships/image" Target="../media/image65.emf"/></Relationships>
</file>

<file path=ppt/slides/_rels/slide3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2.jpeg"/><Relationship Id="rId7"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75.jpeg"/><Relationship Id="rId5" Type="http://schemas.openxmlformats.org/officeDocument/2006/relationships/image" Target="../media/image74.jpg"/><Relationship Id="rId4" Type="http://schemas.openxmlformats.org/officeDocument/2006/relationships/image" Target="../media/image73.jpeg"/></Relationships>
</file>

<file path=ppt/slides/_rels/slide3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8" Type="http://schemas.openxmlformats.org/officeDocument/2006/relationships/image" Target="../media/image85.jpg"/><Relationship Id="rId13" Type="http://schemas.openxmlformats.org/officeDocument/2006/relationships/image" Target="../media/image90.png"/><Relationship Id="rId18" Type="http://schemas.openxmlformats.org/officeDocument/2006/relationships/image" Target="../media/image95.jpeg"/><Relationship Id="rId3" Type="http://schemas.openxmlformats.org/officeDocument/2006/relationships/notesSlide" Target="../notesSlides/notesSlide39.xml"/><Relationship Id="rId21" Type="http://schemas.openxmlformats.org/officeDocument/2006/relationships/image" Target="../media/image98.jpg"/><Relationship Id="rId7" Type="http://schemas.openxmlformats.org/officeDocument/2006/relationships/image" Target="../media/image84.png"/><Relationship Id="rId12" Type="http://schemas.openxmlformats.org/officeDocument/2006/relationships/image" Target="../media/image89.png"/><Relationship Id="rId17" Type="http://schemas.openxmlformats.org/officeDocument/2006/relationships/image" Target="../media/image94.jpeg"/><Relationship Id="rId2" Type="http://schemas.openxmlformats.org/officeDocument/2006/relationships/slideLayout" Target="../slideLayouts/slideLayout8.xml"/><Relationship Id="rId16" Type="http://schemas.openxmlformats.org/officeDocument/2006/relationships/image" Target="../media/image93.png"/><Relationship Id="rId20" Type="http://schemas.openxmlformats.org/officeDocument/2006/relationships/image" Target="../media/image97.jpg"/><Relationship Id="rId1" Type="http://schemas.openxmlformats.org/officeDocument/2006/relationships/vmlDrawing" Target="../drawings/vmlDrawing1.vml"/><Relationship Id="rId6" Type="http://schemas.openxmlformats.org/officeDocument/2006/relationships/image" Target="../media/image83.png"/><Relationship Id="rId11" Type="http://schemas.openxmlformats.org/officeDocument/2006/relationships/image" Target="../media/image88.jpeg"/><Relationship Id="rId24" Type="http://schemas.openxmlformats.org/officeDocument/2006/relationships/image" Target="../media/image99.png"/><Relationship Id="rId5" Type="http://schemas.openxmlformats.org/officeDocument/2006/relationships/image" Target="../media/image82.jpg"/><Relationship Id="rId15" Type="http://schemas.openxmlformats.org/officeDocument/2006/relationships/image" Target="../media/image92.png"/><Relationship Id="rId23" Type="http://schemas.openxmlformats.org/officeDocument/2006/relationships/image" Target="../media/image80.emf"/><Relationship Id="rId10" Type="http://schemas.openxmlformats.org/officeDocument/2006/relationships/image" Target="../media/image87.jpeg"/><Relationship Id="rId19" Type="http://schemas.openxmlformats.org/officeDocument/2006/relationships/image" Target="../media/image96.jpg"/><Relationship Id="rId4" Type="http://schemas.openxmlformats.org/officeDocument/2006/relationships/image" Target="../media/image81.png"/><Relationship Id="rId9" Type="http://schemas.openxmlformats.org/officeDocument/2006/relationships/image" Target="../media/image86.jpeg"/><Relationship Id="rId14" Type="http://schemas.openxmlformats.org/officeDocument/2006/relationships/image" Target="../media/image91.jpg"/><Relationship Id="rId22"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
        <p:nvSpPr>
          <p:cNvPr id="2" name="TextBox 1"/>
          <p:cNvSpPr txBox="1"/>
          <p:nvPr/>
        </p:nvSpPr>
        <p:spPr>
          <a:xfrm>
            <a:off x="3440624" y="6283391"/>
            <a:ext cx="8333364" cy="492443"/>
          </a:xfrm>
          <a:prstGeom prst="rect">
            <a:avLst/>
          </a:prstGeom>
          <a:noFill/>
        </p:spPr>
        <p:txBody>
          <a:bodyPr wrap="square" rtlCol="0">
            <a:spAutoFit/>
          </a:bodyPr>
          <a:lstStyle/>
          <a:p>
            <a:r>
              <a:rPr lang="en-US" sz="1300" dirty="0" err="1" smtClean="0"/>
              <a:t>Nur</a:t>
            </a:r>
            <a:r>
              <a:rPr lang="en-US" sz="1300" dirty="0" smtClean="0"/>
              <a:t> et al. 2019. </a:t>
            </a:r>
            <a:r>
              <a:rPr lang="en-US" sz="1300" dirty="0"/>
              <a:t>Evaluating population impacts of predation by owls on </a:t>
            </a:r>
            <a:r>
              <a:rPr lang="en-US" sz="1300" dirty="0" smtClean="0"/>
              <a:t>storm petrels </a:t>
            </a:r>
            <a:r>
              <a:rPr lang="en-US" sz="1300" dirty="0"/>
              <a:t>in relation to proposed island mouse </a:t>
            </a:r>
            <a:r>
              <a:rPr lang="en-US" sz="1300" dirty="0" smtClean="0"/>
              <a:t>eradication. Ecosphere.</a:t>
            </a:r>
            <a:endParaRPr lang="en-US" sz="1300" dirty="0"/>
          </a:p>
        </p:txBody>
      </p:sp>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1200"/>
              </a:spcBef>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1200"/>
              </a:spcBef>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1200"/>
              </a:spcBef>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1200"/>
              </a:spcBef>
            </a:pPr>
            <a:r>
              <a:rPr lang="en-US" sz="2200" b="1" dirty="0" smtClean="0">
                <a:solidFill>
                  <a:srgbClr val="F1730C"/>
                </a:solidFill>
                <a:effectLst>
                  <a:outerShdw blurRad="38100" dist="38100" dir="2700000" algn="tl">
                    <a:srgbClr val="000000">
                      <a:alpha val="43137"/>
                    </a:srgbClr>
                  </a:outerShdw>
                </a:effectLst>
              </a:rPr>
              <a:t>Draft EIS and public comments: 2013 </a:t>
            </a:r>
          </a:p>
          <a:p>
            <a:pPr lvl="1">
              <a:spcBef>
                <a:spcPts val="1200"/>
              </a:spcBef>
            </a:pPr>
            <a:r>
              <a:rPr lang="en-US" sz="2200" b="1" dirty="0">
                <a:solidFill>
                  <a:srgbClr val="F1730C"/>
                </a:solidFill>
                <a:effectLst>
                  <a:outerShdw blurRad="38100" dist="38100" dir="2700000" algn="tl">
                    <a:srgbClr val="000000">
                      <a:alpha val="43137"/>
                    </a:srgbClr>
                  </a:outerShdw>
                </a:effectLst>
              </a:rPr>
              <a:t>553 public and agency correspondences </a:t>
            </a:r>
            <a:r>
              <a:rPr lang="en-US" sz="2200" b="1" dirty="0" smtClean="0">
                <a:solidFill>
                  <a:srgbClr val="F1730C"/>
                </a:solidFill>
                <a:effectLst>
                  <a:outerShdw blurRad="38100" dist="38100" dir="2700000" algn="tl">
                    <a:srgbClr val="000000">
                      <a:alpha val="43137"/>
                    </a:srgbClr>
                  </a:outerShdw>
                </a:effectLst>
              </a:rPr>
              <a:t>received</a:t>
            </a:r>
          </a:p>
          <a:p>
            <a:pPr>
              <a:spcBef>
                <a:spcPts val="1200"/>
              </a:spcBef>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1200"/>
              </a:spcBef>
            </a:pPr>
            <a:r>
              <a:rPr lang="en-US" sz="2200" b="1" dirty="0" smtClean="0">
                <a:solidFill>
                  <a:srgbClr val="F1730C"/>
                </a:solidFill>
                <a:effectLst>
                  <a:outerShdw blurRad="38100" dist="38100" dir="2700000" algn="tl">
                    <a:srgbClr val="000000">
                      <a:alpha val="43137"/>
                    </a:srgbClr>
                  </a:outerShdw>
                </a:effectLst>
              </a:rPr>
              <a:t>Section 7 ESA (black abalone) and Essential Fish Habitat concurrences obtained: April 2019</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a:t>
            </a:r>
          </a:p>
          <a:p>
            <a:pPr marL="0" indent="0">
              <a:lnSpc>
                <a:spcPct val="110000"/>
              </a:lnSpc>
              <a:buNone/>
            </a:pPr>
            <a:r>
              <a:rPr lang="en-US" sz="2000" dirty="0" smtClean="0">
                <a:latin typeface="Century Gothic" panose="020B0502020202020204" pitchFamily="34" charset="0"/>
              </a:rPr>
              <a:t>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only</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bio-accumulate</a:t>
            </a:r>
          </a:p>
          <a:p>
            <a:pPr marL="285750" indent="-285750">
              <a:spcBef>
                <a:spcPts val="1200"/>
              </a:spcBef>
              <a:buClr>
                <a:srgbClr val="F1730C"/>
              </a:buClr>
              <a:buFont typeface="Arial" panose="020B0604020202020204" pitchFamily="34" charset="0"/>
              <a:buChar char="•"/>
            </a:pPr>
            <a:r>
              <a:rPr lang="en-US" sz="2000" dirty="0" smtClean="0"/>
              <a:t>Impacts are short-term</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69584096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761498345"/>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34</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t="15340" b="19950"/>
          <a:stretch/>
        </p:blipFill>
        <p:spPr>
          <a:xfrm>
            <a:off x="5652200" y="2439563"/>
            <a:ext cx="1886150" cy="122050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print">
            <a:extLst>
              <a:ext uri="{28A0092B-C50C-407E-A947-70E740481C1C}">
                <a14:useLocalDpi xmlns:a14="http://schemas.microsoft.com/office/drawing/2010/main" val="0"/>
              </a:ext>
            </a:extLst>
          </a:blip>
          <a:srcRect l="30407" t="4755" r="30467" b="7481"/>
          <a:stretch/>
        </p:blipFill>
        <p:spPr>
          <a:xfrm>
            <a:off x="2673993" y="2434255"/>
            <a:ext cx="1128451" cy="142383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45"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BFBF4C43-0E62-44DE-B937-5DC46D4769CE}"/>
</file>

<file path=customXml/itemProps2.xml><?xml version="1.0" encoding="utf-8"?>
<ds:datastoreItem xmlns:ds="http://schemas.openxmlformats.org/officeDocument/2006/customXml" ds:itemID="{B35BEE59-CCAF-4085-B8E1-474AE53B41B7}"/>
</file>

<file path=customXml/itemProps3.xml><?xml version="1.0" encoding="utf-8"?>
<ds:datastoreItem xmlns:ds="http://schemas.openxmlformats.org/officeDocument/2006/customXml" ds:itemID="{6217C516-10FD-40B6-88BC-A0E34D33A370}"/>
</file>

<file path=docProps/app.xml><?xml version="1.0" encoding="utf-8"?>
<Properties xmlns="http://schemas.openxmlformats.org/officeDocument/2006/extended-properties" xmlns:vt="http://schemas.openxmlformats.org/officeDocument/2006/docPropsVTypes">
  <Template/>
  <TotalTime>14418</TotalTime>
  <Words>3952</Words>
  <Application>Microsoft Office PowerPoint</Application>
  <PresentationFormat>Widescreen</PresentationFormat>
  <Paragraphs>437</Paragraphs>
  <Slides>40</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7" baseType="lpstr">
      <vt:lpstr>Arial</vt:lpstr>
      <vt:lpstr>Calibri</vt:lpstr>
      <vt:lpstr>Century Expanded LT Std</vt:lpstr>
      <vt:lpstr>Century Gothic</vt:lpstr>
      <vt:lpstr>Times New Roman</vt:lpstr>
      <vt:lpstr>Office Theme</vt:lpstr>
      <vt:lpstr>Acrobat Document</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640</cp:revision>
  <cp:lastPrinted>2020-02-18T20:35:33Z</cp:lastPrinted>
  <dcterms:created xsi:type="dcterms:W3CDTF">2019-08-01T23:51:04Z</dcterms:created>
  <dcterms:modified xsi:type="dcterms:W3CDTF">2020-02-25T19:26:50Z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594500.000000000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